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Ubuntu Light"/>
      <p:regular r:id="rId38"/>
      <p:bold r:id="rId39"/>
      <p:italic r:id="rId40"/>
      <p:boldItalic r:id="rId41"/>
    </p:embeddedFont>
    <p:embeddedFont>
      <p:font typeface="Playfair Display Medium"/>
      <p:regular r:id="rId42"/>
      <p:bold r:id="rId43"/>
      <p:italic r:id="rId44"/>
      <p:boldItalic r:id="rId45"/>
    </p:embeddedFont>
    <p:embeddedFont>
      <p:font typeface="Ubuntu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04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04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Light-italic.fntdata"/><Relationship Id="rId42" Type="http://schemas.openxmlformats.org/officeDocument/2006/relationships/font" Target="fonts/PlayfairDisplayMedium-regular.fntdata"/><Relationship Id="rId41" Type="http://schemas.openxmlformats.org/officeDocument/2006/relationships/font" Target="fonts/UbuntuLight-boldItalic.fntdata"/><Relationship Id="rId44" Type="http://schemas.openxmlformats.org/officeDocument/2006/relationships/font" Target="fonts/PlayfairDisplayMedium-italic.fntdata"/><Relationship Id="rId43" Type="http://schemas.openxmlformats.org/officeDocument/2006/relationships/font" Target="fonts/PlayfairDisplayMedium-bold.fntdata"/><Relationship Id="rId46" Type="http://schemas.openxmlformats.org/officeDocument/2006/relationships/font" Target="fonts/Ubuntu-regular.fntdata"/><Relationship Id="rId45" Type="http://schemas.openxmlformats.org/officeDocument/2006/relationships/font" Target="fonts/PlayfairDisplay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Ubuntu-italic.fntdata"/><Relationship Id="rId47" Type="http://schemas.openxmlformats.org/officeDocument/2006/relationships/font" Target="fonts/Ubuntu-bold.fntdata"/><Relationship Id="rId49" Type="http://schemas.openxmlformats.org/officeDocument/2006/relationships/font" Target="fonts/Ubuntu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UbuntuLight-bold.fntdata"/><Relationship Id="rId38" Type="http://schemas.openxmlformats.org/officeDocument/2006/relationships/font" Target="fonts/Ubuntu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n.eu/report-energy-communities-to-increase-local-system-efficiency-february/" TargetMode="External"/><Relationship Id="rId3" Type="http://schemas.openxmlformats.org/officeDocument/2006/relationships/hyperlink" Target="https://essd.copernicus.org/articles/11/1783/2019/" TargetMode="External"/><Relationship Id="rId4" Type="http://schemas.openxmlformats.org/officeDocument/2006/relationships/hyperlink" Target="https://en.wikipedia.org/wiki/Bibcode_(identifier)" TargetMode="External"/><Relationship Id="rId10" Type="http://schemas.openxmlformats.org/officeDocument/2006/relationships/hyperlink" Target="https://web.archive.org/web/20210506142248/https://essd.copernicus.org/articles/11/1783/2019/" TargetMode="External"/><Relationship Id="rId9" Type="http://schemas.openxmlformats.org/officeDocument/2006/relationships/hyperlink" Target="https://www.worldcat.org/issn/1866-3508" TargetMode="External"/><Relationship Id="rId5" Type="http://schemas.openxmlformats.org/officeDocument/2006/relationships/hyperlink" Target="https://ui.adsabs.harvard.edu/abs/2019ESSD...11.1783F" TargetMode="External"/><Relationship Id="rId6" Type="http://schemas.openxmlformats.org/officeDocument/2006/relationships/hyperlink" Target="https://en.wikipedia.org/wiki/Doi_(identifier)" TargetMode="External"/><Relationship Id="rId7" Type="http://schemas.openxmlformats.org/officeDocument/2006/relationships/hyperlink" Target="https://doi.org/10.5194%2Fessd-11-1783-2019" TargetMode="External"/><Relationship Id="rId8" Type="http://schemas.openxmlformats.org/officeDocument/2006/relationships/hyperlink" Target="https://en.wikipedia.org/wiki/ISSN_(identifier)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5a758193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55a758193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5a758193f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55a758193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a758193f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55a75819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547928bae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5547928bae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5a758193f_1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55a758193f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https://smarten.eu/report-energy-communities-to-increase-local-system-efficiency-february/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Friedlingstein, Pierre; Jones, Matthew W.; O'Sullivan, Michael; Andrew, Robbie M.; Hauck, Judith; Peters, Glen P.; Peters, Wouter; Pongratz, Julia; Sitch, Stephen; Le Quéré, Corinne; Bakker, Dorothee C. E. (2019).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"Global Carbon Budget 2019"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i="1" lang="en-GB" sz="950">
                <a:solidFill>
                  <a:srgbClr val="202122"/>
                </a:solidFill>
                <a:highlight>
                  <a:srgbClr val="EAF3FF"/>
                </a:highlight>
              </a:rPr>
              <a:t>Earth System Science Data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b="1" lang="en-GB" sz="950">
                <a:solidFill>
                  <a:srgbClr val="202122"/>
                </a:solidFill>
                <a:highlight>
                  <a:srgbClr val="EAF3FF"/>
                </a:highlight>
              </a:rPr>
              <a:t>11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(4): 1783–1838.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Bibcode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: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2019ESSD...11.1783F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: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10.5194/essd-11-1783-2019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ISSN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1866-3508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lang="en-GB" sz="950">
                <a:solidFill>
                  <a:srgbClr val="3366CC"/>
                </a:solidFill>
                <a:highlight>
                  <a:srgbClr val="EAF3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Archived</a:t>
            </a: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 from the original on 6 May 2021. Retrieved 15 February 2021.</a:t>
            </a: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50"/>
              <a:buAutoNum type="arabicPeriod"/>
            </a:pPr>
            <a:r>
              <a:rPr lang="en-GB" sz="950">
                <a:solidFill>
                  <a:srgbClr val="202122"/>
                </a:solidFill>
                <a:highlight>
                  <a:srgbClr val="EAF3FF"/>
                </a:highlight>
              </a:rPr>
              <a:t>https://cleanwatts.energy/energy-communities/</a:t>
            </a:r>
            <a:endParaRPr sz="950">
              <a:solidFill>
                <a:srgbClr val="202122"/>
              </a:solidFill>
              <a:highlight>
                <a:srgbClr val="EAF3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5a758193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55a75819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5c5d15a8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05c5d15a8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5a758193f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55a758193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5a758193f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55a758193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5a758193f_1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55a758193f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43a630b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e43a630b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5c5d15a8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05c5d15a8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547928ba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5547928ba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4a03380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54a03380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4a03380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54a03380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4a03380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54a03380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43a630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e43a630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43a630b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e43a630b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4a03380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54a03380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4a03380a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54a03380a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4a03380a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54a03380a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43a630ba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e43a630ba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47928bae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5547928ba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43a630b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e43a630b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54a03380a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54a03380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47928bae_4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5547928bae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547928bae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5547928ba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547928bae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5547928b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5a758193f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55a758193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5a758193f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55a758193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5a758193f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5a75819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10" Type="http://schemas.openxmlformats.org/officeDocument/2006/relationships/image" Target="../media/image49.png"/><Relationship Id="rId9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10" Type="http://schemas.openxmlformats.org/officeDocument/2006/relationships/image" Target="../media/image61.png"/><Relationship Id="rId9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10" Type="http://schemas.openxmlformats.org/officeDocument/2006/relationships/hyperlink" Target="https://smarten.eu/report-energy-communities-to-increase-local-system-efficiency-february/" TargetMode="External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Relationship Id="rId4" Type="http://schemas.openxmlformats.org/officeDocument/2006/relationships/image" Target="../media/image28.jpg"/><Relationship Id="rId9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7010098" y="3547997"/>
            <a:ext cx="1276500" cy="1276500"/>
          </a:xfrm>
          <a:prstGeom prst="ellipse">
            <a:avLst/>
          </a:prstGeom>
          <a:noFill/>
          <a:ln cap="flat" cmpd="sng" w="2286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/>
          <p:nvPr/>
        </p:nvSpPr>
        <p:spPr>
          <a:xfrm>
            <a:off x="7146760" y="3684660"/>
            <a:ext cx="1003200" cy="1003200"/>
          </a:xfrm>
          <a:prstGeom prst="ellipse">
            <a:avLst/>
          </a:prstGeom>
          <a:noFill/>
          <a:ln cap="flat" cmpd="sng" w="2286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467650" y="418375"/>
            <a:ext cx="1276500" cy="12765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647089" y="597814"/>
            <a:ext cx="917400" cy="9174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6513726" y="3285626"/>
            <a:ext cx="311100" cy="311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8092598" y="505100"/>
            <a:ext cx="344400" cy="3444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5"/>
          <p:cNvSpPr/>
          <p:nvPr/>
        </p:nvSpPr>
        <p:spPr>
          <a:xfrm>
            <a:off x="8129463" y="541965"/>
            <a:ext cx="270300" cy="2703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923125" y="786686"/>
            <a:ext cx="854400" cy="853500"/>
          </a:xfrm>
          <a:prstGeom prst="ellipse">
            <a:avLst/>
          </a:prstGeom>
          <a:noFill/>
          <a:ln cap="flat" cmpd="sng" w="228600">
            <a:solidFill>
              <a:srgbClr val="FAE6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5"/>
          <p:cNvSpPr/>
          <p:nvPr/>
        </p:nvSpPr>
        <p:spPr>
          <a:xfrm>
            <a:off x="1925902" y="1624375"/>
            <a:ext cx="282300" cy="282300"/>
          </a:xfrm>
          <a:prstGeom prst="ellipse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/>
          <p:nvPr/>
        </p:nvSpPr>
        <p:spPr>
          <a:xfrm>
            <a:off x="557575" y="3684650"/>
            <a:ext cx="1003200" cy="1003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/>
          <p:nvPr/>
        </p:nvSpPr>
        <p:spPr>
          <a:xfrm>
            <a:off x="698587" y="3825663"/>
            <a:ext cx="721200" cy="721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/>
          <p:nvPr/>
        </p:nvSpPr>
        <p:spPr>
          <a:xfrm>
            <a:off x="2157200" y="610625"/>
            <a:ext cx="109500" cy="1095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7033401" y="896841"/>
            <a:ext cx="633900" cy="633300"/>
          </a:xfrm>
          <a:prstGeom prst="ellipse">
            <a:avLst/>
          </a:prstGeom>
          <a:noFill/>
          <a:ln cap="flat" cmpd="sng" w="228600">
            <a:solidFill>
              <a:srgbClr val="FAE6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2157200" y="3848550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8177100" y="3151825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6251300" y="977025"/>
            <a:ext cx="109500" cy="1095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63" y="1501650"/>
            <a:ext cx="3599299" cy="3476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/>
        </p:nvSpPr>
        <p:spPr>
          <a:xfrm>
            <a:off x="2261988" y="610625"/>
            <a:ext cx="462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Ubuntu Light"/>
                <a:ea typeface="Ubuntu Light"/>
                <a:cs typeface="Ubuntu Light"/>
                <a:sym typeface="Ubuntu Light"/>
              </a:rPr>
              <a:t>Finals Pitch</a:t>
            </a:r>
            <a:endParaRPr sz="50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1596525" y="475925"/>
            <a:ext cx="623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 Demo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678" y="1983534"/>
            <a:ext cx="503913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52" y="1372314"/>
            <a:ext cx="519441" cy="5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1589" y="4241037"/>
            <a:ext cx="519441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7">
            <a:alphaModFix/>
          </a:blip>
          <a:srcRect b="23504" l="14284" r="13460" t="23498"/>
          <a:stretch/>
        </p:blipFill>
        <p:spPr>
          <a:xfrm>
            <a:off x="3251589" y="2554158"/>
            <a:ext cx="553767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76515" y="3720026"/>
            <a:ext cx="503913" cy="5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68752" y="3077167"/>
            <a:ext cx="503913" cy="503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654650" y="1624271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661000" y="1626500"/>
            <a:ext cx="272100" cy="139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654650" y="2197865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BACB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661000" y="2202950"/>
            <a:ext cx="272100" cy="139800"/>
          </a:xfrm>
          <a:prstGeom prst="roundRect">
            <a:avLst>
              <a:gd fmla="val 50000" name="adj"/>
            </a:avLst>
          </a:prstGeom>
          <a:solidFill>
            <a:srgbClr val="BACB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654650" y="2771460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61000" y="2774375"/>
            <a:ext cx="2020200" cy="139800"/>
          </a:xfrm>
          <a:prstGeom prst="roundRect">
            <a:avLst>
              <a:gd fmla="val 50000" name="adj"/>
            </a:avLst>
          </a:prstGeom>
          <a:solidFill>
            <a:srgbClr val="007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654650" y="3339085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677503" y="3339075"/>
            <a:ext cx="975000" cy="139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654650" y="3912679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BACB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661000" y="3915225"/>
            <a:ext cx="324900" cy="139800"/>
          </a:xfrm>
          <a:prstGeom prst="roundRect">
            <a:avLst>
              <a:gd fmla="val 50000" name="adj"/>
            </a:avLst>
          </a:prstGeom>
          <a:solidFill>
            <a:srgbClr val="BACB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654650" y="4486274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661000" y="4491354"/>
            <a:ext cx="1899900" cy="139800"/>
          </a:xfrm>
          <a:prstGeom prst="roundRect">
            <a:avLst>
              <a:gd fmla="val 50000" name="adj"/>
            </a:avLst>
          </a:prstGeom>
          <a:solidFill>
            <a:srgbClr val="007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10">
            <a:alphaModFix/>
          </a:blip>
          <a:srcRect b="4172" l="9310" r="1428" t="1851"/>
          <a:stretch/>
        </p:blipFill>
        <p:spPr>
          <a:xfrm>
            <a:off x="4161875" y="1125200"/>
            <a:ext cx="3666649" cy="3799751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 Demo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678" y="1983534"/>
            <a:ext cx="503913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52" y="1372314"/>
            <a:ext cx="519441" cy="5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1589" y="4241037"/>
            <a:ext cx="519441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7">
            <a:alphaModFix/>
          </a:blip>
          <a:srcRect b="23504" l="14284" r="13460" t="23498"/>
          <a:stretch/>
        </p:blipFill>
        <p:spPr>
          <a:xfrm>
            <a:off x="3251589" y="2554158"/>
            <a:ext cx="553767" cy="50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76515" y="3720026"/>
            <a:ext cx="503913" cy="5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68752" y="3077167"/>
            <a:ext cx="503913" cy="50391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/>
          <p:nvPr/>
        </p:nvSpPr>
        <p:spPr>
          <a:xfrm>
            <a:off x="654650" y="1624271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661000" y="1626500"/>
            <a:ext cx="575400" cy="139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654650" y="2197865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BACB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661000" y="2202950"/>
            <a:ext cx="2029500" cy="139800"/>
          </a:xfrm>
          <a:prstGeom prst="roundRect">
            <a:avLst>
              <a:gd fmla="val 50000" name="adj"/>
            </a:avLst>
          </a:prstGeom>
          <a:solidFill>
            <a:srgbClr val="BACB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654650" y="2771460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661000" y="2774375"/>
            <a:ext cx="1512900" cy="139800"/>
          </a:xfrm>
          <a:prstGeom prst="roundRect">
            <a:avLst>
              <a:gd fmla="val 50000" name="adj"/>
            </a:avLst>
          </a:prstGeom>
          <a:solidFill>
            <a:srgbClr val="007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654650" y="3339085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677477" y="3339075"/>
            <a:ext cx="575400" cy="139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 cap="flat" cmpd="sng" w="254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654650" y="3912679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BACB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61000" y="3915225"/>
            <a:ext cx="272100" cy="139800"/>
          </a:xfrm>
          <a:prstGeom prst="roundRect">
            <a:avLst>
              <a:gd fmla="val 50000" name="adj"/>
            </a:avLst>
          </a:prstGeom>
          <a:solidFill>
            <a:srgbClr val="BACB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654650" y="4486274"/>
            <a:ext cx="2194500" cy="144900"/>
          </a:xfrm>
          <a:prstGeom prst="roundRect">
            <a:avLst>
              <a:gd fmla="val 50000" name="adj"/>
            </a:avLst>
          </a:prstGeom>
          <a:noFill/>
          <a:ln cap="flat" cmpd="sng" w="25400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661000" y="4491350"/>
            <a:ext cx="272100" cy="139800"/>
          </a:xfrm>
          <a:prstGeom prst="roundRect">
            <a:avLst>
              <a:gd fmla="val 50000" name="adj"/>
            </a:avLst>
          </a:prstGeom>
          <a:solidFill>
            <a:srgbClr val="007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57C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10">
            <a:alphaModFix/>
          </a:blip>
          <a:srcRect b="4315" l="9160" r="1289" t="1460"/>
          <a:stretch/>
        </p:blipFill>
        <p:spPr>
          <a:xfrm>
            <a:off x="4161875" y="1120625"/>
            <a:ext cx="3681451" cy="3812767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596525" y="475925"/>
            <a:ext cx="637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Value Proposition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344200" y="1325438"/>
            <a:ext cx="40236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produced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is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returned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to the grid.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At least,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35%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of electricity is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saved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this scenario.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3429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Ubuntu"/>
              <a:buChar char="•"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With the same data format, the platform adapts to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cities.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4901750" y="4802950"/>
            <a:ext cx="4108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318" y="1055538"/>
            <a:ext cx="3794531" cy="3737675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36"/>
          <p:cNvSpPr txBox="1"/>
          <p:nvPr/>
        </p:nvSpPr>
        <p:spPr>
          <a:xfrm>
            <a:off x="4816700" y="4802943"/>
            <a:ext cx="4278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balance for each of the resulting communities.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7688300" y="3359975"/>
            <a:ext cx="190500" cy="8760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7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687900" y="43481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Estimated Social Impact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1067250" y="2782825"/>
            <a:ext cx="21888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Increase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the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number of existing energy communities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 a varying rate.</a:t>
            </a:r>
            <a:endParaRPr b="0" i="0" sz="17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3733358" y="2166527"/>
            <a:ext cx="1869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Increase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at least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16% per year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in the usage of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renewable energy sources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6080248" y="2914777"/>
            <a:ext cx="21048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Decrease in at least ~30% in energy prices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giving many people facing poverty the ability to afford it.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ending Up Arrow Up Increase Svg Png Icon Free Download (#520987) -  OnlineWebFonts.COM" id="366" name="Google Shape;3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5474" y="1886924"/>
            <a:ext cx="515958" cy="32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536" y="2137123"/>
            <a:ext cx="675000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newable energy Icon - Free PNG &amp; SVG 81668 - Noun Project" id="368" name="Google Shape;36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1912" y="1360887"/>
            <a:ext cx="770175" cy="7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nding Up Arrow Up Increase Svg Png Icon Free Download (#520987) -  OnlineWebFonts.COM" id="369" name="Google Shape;36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8054" y="1847384"/>
            <a:ext cx="515958" cy="329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rgy Cost Icons - Free SVG &amp; PNG Energy Cost Images - Noun Project" id="370" name="Google Shape;37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2659" y="180953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nding Up Arrow Up Increase Svg Png Icon Free Download (#520987) -  OnlineWebFonts.COM" id="371" name="Google Shape;37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910126">
            <a:off x="6716937" y="1881135"/>
            <a:ext cx="400661" cy="255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-46650" y="4663225"/>
            <a:ext cx="9144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Source: </a:t>
            </a:r>
            <a:r>
              <a:rPr lang="en-GB" sz="700" u="sng">
                <a:solidFill>
                  <a:srgbClr val="2200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https://smarten.eu/report-energy-communities-to-increase-local-system-efficiency-february/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202122"/>
                </a:solidFill>
              </a:rPr>
              <a:t>https://essd.copernicus.org/articles/11/1783/2019/</a:t>
            </a:r>
            <a:endParaRPr sz="700"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202122"/>
                </a:solidFill>
              </a:rPr>
              <a:t>https://cleanwatts.energy/energy-communities/</a:t>
            </a:r>
            <a:endParaRPr sz="8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Team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-97800" y="32782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Duarte Rodrigues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4">
            <a:alphaModFix/>
          </a:blip>
          <a:srcRect b="20942" l="0" r="0" t="0"/>
          <a:stretch/>
        </p:blipFill>
        <p:spPr>
          <a:xfrm>
            <a:off x="185750" y="1560225"/>
            <a:ext cx="1510999" cy="1667876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38"/>
          <p:cNvSpPr txBox="1"/>
          <p:nvPr/>
        </p:nvSpPr>
        <p:spPr>
          <a:xfrm>
            <a:off x="1782275" y="32782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Mariana Xavier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7276950" y="32765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Ricardo Brioso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5427450" y="3276588"/>
            <a:ext cx="207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Ana Maria Sousa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Biomedical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3589575" y="3252725"/>
            <a:ext cx="207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MSc. Mariana Sousa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Ubuntu"/>
                <a:ea typeface="Ubuntu"/>
                <a:cs typeface="Ubuntu"/>
                <a:sym typeface="Ubuntu"/>
              </a:rPr>
              <a:t>Industrial Management Engineer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82" y="1560213"/>
            <a:ext cx="1248355" cy="1667899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6">
            <a:alphaModFix/>
          </a:blip>
          <a:srcRect b="5598" l="0" r="0" t="0"/>
          <a:stretch/>
        </p:blipFill>
        <p:spPr>
          <a:xfrm>
            <a:off x="5803287" y="1560213"/>
            <a:ext cx="1326427" cy="1667902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7">
            <a:alphaModFix/>
          </a:blip>
          <a:srcRect b="0" l="0" r="11323" t="0"/>
          <a:stretch/>
        </p:blipFill>
        <p:spPr>
          <a:xfrm>
            <a:off x="3904563" y="1560213"/>
            <a:ext cx="1438175" cy="1667900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6925" y="1560762"/>
            <a:ext cx="1438150" cy="1666800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3904" y="340099"/>
            <a:ext cx="812795" cy="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4873125" y="1494358"/>
            <a:ext cx="1459800" cy="14598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5007825" y="1629063"/>
            <a:ext cx="1190400" cy="11904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 txBox="1"/>
          <p:nvPr>
            <p:ph type="ctrTitle"/>
          </p:nvPr>
        </p:nvSpPr>
        <p:spPr>
          <a:xfrm>
            <a:off x="717125" y="2123225"/>
            <a:ext cx="4641900" cy="7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4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830926" y="4052376"/>
            <a:ext cx="311100" cy="311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/>
          <p:nvPr/>
        </p:nvSpPr>
        <p:spPr>
          <a:xfrm>
            <a:off x="6629611" y="672800"/>
            <a:ext cx="1624500" cy="16245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6803524" y="846713"/>
            <a:ext cx="1276500" cy="12765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6090073" y="672801"/>
            <a:ext cx="282300" cy="282000"/>
          </a:xfrm>
          <a:prstGeom prst="ellipse">
            <a:avLst/>
          </a:prstGeom>
          <a:noFill/>
          <a:ln cap="flat" cmpd="sng" w="114300">
            <a:solidFill>
              <a:srgbClr val="FAE6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5188926" y="3333969"/>
            <a:ext cx="170100" cy="1701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6332925" y="2634796"/>
            <a:ext cx="1459800" cy="1459800"/>
          </a:xfrm>
          <a:prstGeom prst="ellipse">
            <a:avLst/>
          </a:prstGeom>
          <a:noFill/>
          <a:ln cap="flat" cmpd="sng" w="2286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6467625" y="2769500"/>
            <a:ext cx="1190400" cy="1190400"/>
          </a:xfrm>
          <a:prstGeom prst="ellipse">
            <a:avLst/>
          </a:prstGeom>
          <a:noFill/>
          <a:ln cap="flat" cmpd="sng" w="2286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01" y="2931700"/>
            <a:ext cx="2148724" cy="2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25" y="944050"/>
            <a:ext cx="2642076" cy="1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0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0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0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Its features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4" name="Google Shape;4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92" y="1302688"/>
            <a:ext cx="8604565" cy="2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0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/>
          <p:nvPr/>
        </p:nvSpPr>
        <p:spPr>
          <a:xfrm>
            <a:off x="0" y="2242044"/>
            <a:ext cx="9144000" cy="927600"/>
          </a:xfrm>
          <a:prstGeom prst="rect">
            <a:avLst/>
          </a:prstGeom>
          <a:solidFill>
            <a:srgbClr val="A2EBDE"/>
          </a:solidFill>
          <a:ln cap="flat" cmpd="sng" w="9525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0" y="4687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1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1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Solution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362775" y="1423161"/>
            <a:ext cx="84180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tool, based on A.I. optimization algorithm, that indicates how </a:t>
            </a:r>
            <a:r>
              <a:rPr b="1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communities</a:t>
            </a:r>
            <a:r>
              <a:rPr b="0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can be formed </a:t>
            </a:r>
            <a:r>
              <a:rPr b="1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mitigating </a:t>
            </a:r>
            <a:r>
              <a:rPr b="0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unsustainability </a:t>
            </a:r>
            <a:r>
              <a:rPr b="0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of current </a:t>
            </a:r>
            <a:r>
              <a:rPr b="1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production</a:t>
            </a:r>
            <a:r>
              <a:rPr b="0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b="1" i="0" lang="en-GB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poverty</a:t>
            </a:r>
            <a:endParaRPr b="1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277050" y="2347346"/>
            <a:ext cx="841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users of this product would be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urban planners, energy consultants, local government officials (OCMW)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stakeholders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involved in sustainable energy planning and community development.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8692" y="3384773"/>
            <a:ext cx="1448712" cy="90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9363" y="3423708"/>
            <a:ext cx="999458" cy="8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9606" y="3423708"/>
            <a:ext cx="1280459" cy="8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/>
          <p:nvPr/>
        </p:nvSpPr>
        <p:spPr>
          <a:xfrm>
            <a:off x="-9712" y="-29944"/>
            <a:ext cx="9153600" cy="91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hent Stock Photo - Download Image Now - Belgium, Ghent - Belgium, Street" id="452" name="Google Shape;452;p4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-29944"/>
            <a:ext cx="9232490" cy="615499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/>
          <p:nvPr/>
        </p:nvSpPr>
        <p:spPr>
          <a:xfrm>
            <a:off x="7581663" y="4220047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2"/>
          <p:cNvSpPr/>
          <p:nvPr/>
        </p:nvSpPr>
        <p:spPr>
          <a:xfrm rot="10800000">
            <a:off x="8306650" y="4630594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2"/>
          <p:cNvSpPr/>
          <p:nvPr/>
        </p:nvSpPr>
        <p:spPr>
          <a:xfrm rot="10800000">
            <a:off x="8215957" y="4516698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480919" y="4565657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4">
            <a:alphaModFix/>
          </a:blip>
          <a:srcRect b="2675" l="23282" r="23352" t="13719"/>
          <a:stretch/>
        </p:blipFill>
        <p:spPr>
          <a:xfrm>
            <a:off x="4420137" y="1285161"/>
            <a:ext cx="4649399" cy="307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 rotWithShape="1">
          <a:blip r:embed="rId5">
            <a:alphaModFix/>
          </a:blip>
          <a:srcRect b="0" l="20929" r="20819" t="11987"/>
          <a:stretch/>
        </p:blipFill>
        <p:spPr>
          <a:xfrm>
            <a:off x="132762" y="1281219"/>
            <a:ext cx="4287375" cy="30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81262" cy="83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60" name="Google Shape;460;p42"/>
          <p:cNvSpPr txBox="1"/>
          <p:nvPr/>
        </p:nvSpPr>
        <p:spPr>
          <a:xfrm>
            <a:off x="1121569" y="142875"/>
            <a:ext cx="731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Product Demo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1" name="Google Shape;4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Value Proposition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264025" y="1253500"/>
            <a:ext cx="4150800" cy="1554600"/>
          </a:xfrm>
          <a:prstGeom prst="rect">
            <a:avLst/>
          </a:prstGeom>
          <a:solidFill>
            <a:srgbClr val="FBF7F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To reorder a entire city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electricity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grid, combining the buildings and households with the most diverse social and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status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4788400" y="1253500"/>
            <a:ext cx="4150800" cy="1554600"/>
          </a:xfrm>
          <a:prstGeom prst="rect">
            <a:avLst/>
          </a:prstGeom>
          <a:solidFill>
            <a:srgbClr val="FBF7F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Guarantees that the energy communities are organized so that all of them are producing energy that is sure to be used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554800" y="3061575"/>
            <a:ext cx="4150800" cy="1908600"/>
          </a:xfrm>
          <a:prstGeom prst="rect">
            <a:avLst/>
          </a:prstGeom>
          <a:solidFill>
            <a:srgbClr val="FBF7F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Allows for different cities to customize their interests of what is a good community, creating arrangements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based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on the importance given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/>
          <p:nvPr/>
        </p:nvSpPr>
        <p:spPr>
          <a:xfrm>
            <a:off x="467650" y="418375"/>
            <a:ext cx="1276500" cy="12765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647089" y="597814"/>
            <a:ext cx="917400" cy="9174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/>
          <p:nvPr/>
        </p:nvSpPr>
        <p:spPr>
          <a:xfrm>
            <a:off x="6513726" y="3285626"/>
            <a:ext cx="311100" cy="311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/>
          <p:nvPr/>
        </p:nvSpPr>
        <p:spPr>
          <a:xfrm>
            <a:off x="7837425" y="1619336"/>
            <a:ext cx="854400" cy="853500"/>
          </a:xfrm>
          <a:prstGeom prst="ellipse">
            <a:avLst/>
          </a:prstGeom>
          <a:noFill/>
          <a:ln cap="flat" cmpd="sng" w="228600">
            <a:solidFill>
              <a:srgbClr val="FAE6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6"/>
          <p:cNvSpPr/>
          <p:nvPr/>
        </p:nvSpPr>
        <p:spPr>
          <a:xfrm>
            <a:off x="1925902" y="1624375"/>
            <a:ext cx="282300" cy="2823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557575" y="3684650"/>
            <a:ext cx="1003200" cy="1003200"/>
          </a:xfrm>
          <a:prstGeom prst="ellipse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/>
          <p:nvPr/>
        </p:nvSpPr>
        <p:spPr>
          <a:xfrm>
            <a:off x="698587" y="3825663"/>
            <a:ext cx="721200" cy="721200"/>
          </a:xfrm>
          <a:prstGeom prst="ellipse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2157200" y="610625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7947701" y="1729491"/>
            <a:ext cx="633900" cy="633300"/>
          </a:xfrm>
          <a:prstGeom prst="ellipse">
            <a:avLst/>
          </a:prstGeom>
          <a:noFill/>
          <a:ln cap="flat" cmpd="sng" w="228600">
            <a:solidFill>
              <a:srgbClr val="FAE6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2157200" y="3848550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8177100" y="3151825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8462500" y="418375"/>
            <a:ext cx="109500" cy="109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1437150" y="1952525"/>
            <a:ext cx="6269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Energy communities inclusive of residents vulnerable to energy poverty</a:t>
            </a:r>
            <a:endParaRPr sz="33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72" y="541976"/>
            <a:ext cx="1546428" cy="6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/>
        </p:nvSpPr>
        <p:spPr>
          <a:xfrm>
            <a:off x="3212275" y="3596725"/>
            <a:ext cx="255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Playfair Display Medium"/>
              <a:buChar char="-"/>
            </a:pPr>
            <a:r>
              <a:rPr lang="en-GB" sz="17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Finals Challenge</a:t>
            </a:r>
            <a:endParaRPr sz="17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Its features!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468650" y="1413725"/>
            <a:ext cx="7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 txBox="1"/>
          <p:nvPr/>
        </p:nvSpPr>
        <p:spPr>
          <a:xfrm>
            <a:off x="870275" y="1205825"/>
            <a:ext cx="7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Web-based platform that offers a user-friendly interface for </a:t>
            </a:r>
            <a:r>
              <a:rPr b="1" lang="en-GB">
                <a:latin typeface="Ubuntu"/>
                <a:ea typeface="Ubuntu"/>
                <a:cs typeface="Ubuntu"/>
                <a:sym typeface="Ubuntu"/>
              </a:rPr>
              <a:t>energy community planning, clustering, customization and visualization.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-12462" y="2151425"/>
            <a:ext cx="199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Falar dos tipos de dados de entrada que sao necessários - mostrar que o contexto social é uma grande parte do produto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938" y="1973825"/>
            <a:ext cx="5282673" cy="299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157487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5"/>
          <p:cNvSpPr txBox="1"/>
          <p:nvPr/>
        </p:nvSpPr>
        <p:spPr>
          <a:xfrm>
            <a:off x="2675775" y="967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Average Income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775" y="774700"/>
            <a:ext cx="6358875" cy="189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775" y="2803297"/>
            <a:ext cx="6358875" cy="224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6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EV Charging Points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00" y="3123322"/>
            <a:ext cx="6542498" cy="17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/>
        </p:nvSpPr>
        <p:spPr>
          <a:xfrm>
            <a:off x="425925" y="1244100"/>
            <a:ext cx="600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Number of EV Charging Points: 187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Average Power (kWA): 24.9 +- 15.9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Average Comissioning Year: 2019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5" name="Google Shape;5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4325" y="176450"/>
            <a:ext cx="2447375" cy="294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7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7"/>
          <p:cNvSpPr txBox="1"/>
          <p:nvPr/>
        </p:nvSpPr>
        <p:spPr>
          <a:xfrm>
            <a:off x="1596525" y="475925"/>
            <a:ext cx="57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3" y="1679058"/>
            <a:ext cx="4456001" cy="266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328" y="1406850"/>
            <a:ext cx="4036997" cy="32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 txBox="1"/>
          <p:nvPr/>
        </p:nvSpPr>
        <p:spPr>
          <a:xfrm>
            <a:off x="1596525" y="475925"/>
            <a:ext cx="55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40" name="Google Shape;5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363" y="1338323"/>
            <a:ext cx="7349276" cy="320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9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9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9"/>
          <p:cNvSpPr txBox="1"/>
          <p:nvPr/>
        </p:nvSpPr>
        <p:spPr>
          <a:xfrm>
            <a:off x="1596525" y="475925"/>
            <a:ext cx="55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EDA - Energy Consumption (per Sector, per month, and per street)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2" name="Google Shape;5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9" y="1332501"/>
            <a:ext cx="7450476" cy="3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0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0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0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Rent Prices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4" name="Google Shape;5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974" y="1245951"/>
            <a:ext cx="7066804" cy="24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1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Energy Storage Systems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76" name="Google Shape;5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362" y="1145800"/>
            <a:ext cx="5179675" cy="3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1596525" y="475925"/>
            <a:ext cx="575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37" y="1200500"/>
            <a:ext cx="8819575" cy="3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3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3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3"/>
          <p:cNvSpPr txBox="1"/>
          <p:nvPr/>
        </p:nvSpPr>
        <p:spPr>
          <a:xfrm>
            <a:off x="1596525" y="475925"/>
            <a:ext cx="575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62" y="1244101"/>
            <a:ext cx="8718664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68675" y="1569788"/>
            <a:ext cx="40698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BDC5"/>
                </a:solidFill>
                <a:latin typeface="Ubuntu"/>
                <a:ea typeface="Ubuntu"/>
                <a:cs typeface="Ubuntu"/>
                <a:sym typeface="Ubuntu"/>
              </a:rPr>
              <a:t>Problem:</a:t>
            </a:r>
            <a:endParaRPr b="1" sz="1600">
              <a:solidFill>
                <a:srgbClr val="FFBDC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Worldwide severe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crisis.</a:t>
            </a:r>
            <a:endParaRPr sz="1800"/>
          </a:p>
          <a:p>
            <a:pPr indent="-30480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Prices</a:t>
            </a:r>
            <a:r>
              <a:rPr b="0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of natural gas, electricity and oil are reaching </a:t>
            </a:r>
            <a:r>
              <a:rPr b="1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record highs.</a:t>
            </a:r>
            <a:endParaRPr sz="1800"/>
          </a:p>
          <a:p>
            <a:pPr indent="-30480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Painfully high inflation, pushing families into </a:t>
            </a:r>
            <a:r>
              <a:rPr b="1" i="0" lang="en-GB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poverty.</a:t>
            </a:r>
            <a:endParaRPr sz="1800"/>
          </a:p>
        </p:txBody>
      </p:sp>
      <p:sp>
        <p:nvSpPr>
          <p:cNvPr id="150" name="Google Shape;150;p27"/>
          <p:cNvSpPr txBox="1"/>
          <p:nvPr/>
        </p:nvSpPr>
        <p:spPr>
          <a:xfrm>
            <a:off x="4491025" y="4235968"/>
            <a:ext cx="4278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Yearly rate of inflation of various energy types in the EU (in %).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00" y="1668000"/>
            <a:ext cx="4596755" cy="2611613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0" y="4871400"/>
            <a:ext cx="4916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Source: https://ec.europa.eu/eurostat/web/products-eurostat-news/-/ddn-20220225-2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4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4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"/>
          <p:cNvSpPr txBox="1"/>
          <p:nvPr/>
        </p:nvSpPr>
        <p:spPr>
          <a:xfrm>
            <a:off x="1596525" y="475925"/>
            <a:ext cx="575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Local and Decentral Production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12" name="Google Shape;61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525" y="1550060"/>
            <a:ext cx="2676825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810" y="1585750"/>
            <a:ext cx="2676826" cy="262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5D6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/>
          <p:nvPr/>
        </p:nvSpPr>
        <p:spPr>
          <a:xfrm rot="10800000">
            <a:off x="609500" y="4449250"/>
            <a:ext cx="321900" cy="3219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 rot="10800000">
            <a:off x="870275" y="4343950"/>
            <a:ext cx="198600" cy="1986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00" y="308025"/>
            <a:ext cx="946075" cy="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10" y="3868025"/>
            <a:ext cx="1013787" cy="9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5"/>
          <p:cNvSpPr/>
          <p:nvPr/>
        </p:nvSpPr>
        <p:spPr>
          <a:xfrm>
            <a:off x="7948613" y="633088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/>
          <p:nvPr/>
        </p:nvSpPr>
        <p:spPr>
          <a:xfrm>
            <a:off x="7634125" y="821451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5"/>
          <p:cNvSpPr txBox="1"/>
          <p:nvPr/>
        </p:nvSpPr>
        <p:spPr>
          <a:xfrm>
            <a:off x="1596525" y="475925"/>
            <a:ext cx="575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EDA - Ghent Solar Output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974" y="1228625"/>
            <a:ext cx="3748242" cy="37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616" y="1245951"/>
            <a:ext cx="2460333" cy="24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654650" y="1370191"/>
            <a:ext cx="77880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BDC5"/>
                </a:solidFill>
                <a:latin typeface="Ubuntu"/>
                <a:ea typeface="Ubuntu"/>
                <a:cs typeface="Ubuntu"/>
                <a:sym typeface="Ubuntu"/>
              </a:rPr>
              <a:t>Goal:</a:t>
            </a:r>
            <a:endParaRPr b="1" sz="2000">
              <a:solidFill>
                <a:srgbClr val="FFBDC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leaner and sustainable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renewable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175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Reduce inequalities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" name="Google Shape;168;p28"/>
          <p:cNvSpPr/>
          <p:nvPr/>
        </p:nvSpPr>
        <p:spPr>
          <a:xfrm flipH="1" rot="10800000">
            <a:off x="1127325" y="2527876"/>
            <a:ext cx="410400" cy="600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2EBDE"/>
          </a:solidFill>
          <a:ln cap="flat" cmpd="sng" w="254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1663950" y="2767475"/>
            <a:ext cx="6828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United Nations’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Sustainable Development Goals (SGDs)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endParaRPr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214" y="3402513"/>
            <a:ext cx="1257119" cy="12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412" y="3402838"/>
            <a:ext cx="1257118" cy="125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4620" y="3402850"/>
            <a:ext cx="1257118" cy="12571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-47475" y="4890525"/>
            <a:ext cx="2607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Source: </a:t>
            </a:r>
            <a:r>
              <a:rPr lang="en-GB" sz="800">
                <a:solidFill>
                  <a:schemeClr val="dk1"/>
                </a:solidFill>
              </a:rPr>
              <a:t>https://sdgs.un.org/goals</a:t>
            </a:r>
            <a:endParaRPr sz="800"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Ghent Use-Case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654650" y="1370200"/>
            <a:ext cx="77880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city of </a:t>
            </a:r>
            <a:r>
              <a:rPr b="1"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Ghent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has huge ambitions in the fields of </a:t>
            </a:r>
            <a:r>
              <a:rPr b="1"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efficiency and sustainability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and has been one of the ambassadors to help announce and implement the SGD’s in Belgium.</a:t>
            </a:r>
            <a:endParaRPr sz="1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" name="Google Shape;189;p29"/>
          <p:cNvSpPr/>
          <p:nvPr/>
        </p:nvSpPr>
        <p:spPr>
          <a:xfrm flipH="1" rot="10800000">
            <a:off x="1596525" y="2551476"/>
            <a:ext cx="469200" cy="137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2EBDE"/>
          </a:solidFill>
          <a:ln cap="flat" cmpd="sng" w="254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141250" y="3389375"/>
            <a:ext cx="6855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communities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are an effective way to allocate and dist</a:t>
            </a:r>
            <a:r>
              <a:rPr lang="en-GB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ribute energy in an equitable manner.</a:t>
            </a:r>
            <a:endParaRPr sz="1900"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0" y="1876475"/>
            <a:ext cx="9144000" cy="1526400"/>
          </a:xfrm>
          <a:prstGeom prst="rect">
            <a:avLst/>
          </a:prstGeom>
          <a:solidFill>
            <a:srgbClr val="A2EBDE"/>
          </a:solidFill>
          <a:ln cap="flat" cmpd="sng" w="9525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Solution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33950" y="1472075"/>
            <a:ext cx="7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362775" y="2030613"/>
            <a:ext cx="84180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tool, based on A.I. optimization algorithm, that indicates how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communities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can be formed,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mitigating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unsustainability 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of current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production</a:t>
            </a:r>
            <a:r>
              <a:rPr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b="1" lang="en-GB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poverty.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0" l="0" r="1931" t="0"/>
          <a:stretch/>
        </p:blipFill>
        <p:spPr>
          <a:xfrm>
            <a:off x="2825075" y="1097250"/>
            <a:ext cx="6196074" cy="3060584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1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 rot="10800000">
            <a:off x="8275750" y="43204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 rot="10800000">
            <a:off x="8185057" y="42065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Product</a:t>
            </a: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 &amp; its features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685850" y="517100"/>
            <a:ext cx="1280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Data Input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2" name="Google Shape;222;p31"/>
          <p:cNvCxnSpPr>
            <a:stCxn id="221" idx="2"/>
          </p:cNvCxnSpPr>
          <p:nvPr/>
        </p:nvCxnSpPr>
        <p:spPr>
          <a:xfrm>
            <a:off x="6326050" y="948200"/>
            <a:ext cx="523800" cy="594900"/>
          </a:xfrm>
          <a:prstGeom prst="straightConnector1">
            <a:avLst/>
          </a:prstGeom>
          <a:noFill/>
          <a:ln cap="flat" cmpd="sng" w="9525">
            <a:solidFill>
              <a:srgbClr val="0079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 txBox="1"/>
          <p:nvPr/>
        </p:nvSpPr>
        <p:spPr>
          <a:xfrm>
            <a:off x="2176600" y="4082800"/>
            <a:ext cx="15141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Customization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4" name="Google Shape;224;p31"/>
          <p:cNvCxnSpPr>
            <a:stCxn id="223" idx="3"/>
          </p:cNvCxnSpPr>
          <p:nvPr/>
        </p:nvCxnSpPr>
        <p:spPr>
          <a:xfrm flipH="1" rot="10800000">
            <a:off x="3690700" y="3317650"/>
            <a:ext cx="1286700" cy="980700"/>
          </a:xfrm>
          <a:prstGeom prst="straightConnector1">
            <a:avLst/>
          </a:prstGeom>
          <a:noFill/>
          <a:ln cap="flat" cmpd="sng" w="9525">
            <a:solidFill>
              <a:srgbClr val="0079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1"/>
          <p:cNvCxnSpPr>
            <a:stCxn id="223" idx="3"/>
          </p:cNvCxnSpPr>
          <p:nvPr/>
        </p:nvCxnSpPr>
        <p:spPr>
          <a:xfrm flipH="1" rot="10800000">
            <a:off x="3690700" y="3590950"/>
            <a:ext cx="2580300" cy="707400"/>
          </a:xfrm>
          <a:prstGeom prst="straightConnector1">
            <a:avLst/>
          </a:prstGeom>
          <a:noFill/>
          <a:ln cap="flat" cmpd="sng" w="9525">
            <a:solidFill>
              <a:srgbClr val="0079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1"/>
          <p:cNvSpPr txBox="1"/>
          <p:nvPr/>
        </p:nvSpPr>
        <p:spPr>
          <a:xfrm>
            <a:off x="222875" y="1404575"/>
            <a:ext cx="26022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End-users: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urban planners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 consultants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local government officials (OCMW)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</a:pPr>
            <a:r>
              <a:rPr lang="en-GB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stakeholders involved in sustainable energy planning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210450" y="4235025"/>
            <a:ext cx="2994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Optimization via Clustering</a:t>
            </a:r>
            <a:endParaRPr sz="1600">
              <a:solidFill>
                <a:srgbClr val="007988"/>
              </a:solidFill>
            </a:endParaRPr>
          </a:p>
        </p:txBody>
      </p:sp>
      <p:cxnSp>
        <p:nvCxnSpPr>
          <p:cNvPr id="228" name="Google Shape;228;p31"/>
          <p:cNvCxnSpPr>
            <a:stCxn id="227" idx="0"/>
          </p:cNvCxnSpPr>
          <p:nvPr/>
        </p:nvCxnSpPr>
        <p:spPr>
          <a:xfrm rot="10800000">
            <a:off x="6243800" y="4100625"/>
            <a:ext cx="464100" cy="134400"/>
          </a:xfrm>
          <a:prstGeom prst="straightConnector1">
            <a:avLst/>
          </a:prstGeom>
          <a:noFill/>
          <a:ln cap="flat" cmpd="sng" w="9525">
            <a:solidFill>
              <a:srgbClr val="0079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9426875" y="-81275"/>
            <a:ext cx="1824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 acho que ha alteracoes que faltam. Tipo o EEP, o compute passar para generate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Colocar communities em vez de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EEP mete por extenso como Estimated solar energy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Adiciona um botao de export e se fores por fake images, mete aquelas que tem o mapa por tras</a:t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9794750" y="3065075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9501450" y="425640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End-Users &amp; Features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201" y="1206142"/>
            <a:ext cx="6856523" cy="2897271"/>
          </a:xfrm>
          <a:prstGeom prst="rect">
            <a:avLst/>
          </a:prstGeom>
          <a:noFill/>
          <a:ln cap="flat" cmpd="sng" w="381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2"/>
          <p:cNvSpPr txBox="1"/>
          <p:nvPr/>
        </p:nvSpPr>
        <p:spPr>
          <a:xfrm>
            <a:off x="3296775" y="4184350"/>
            <a:ext cx="2550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988"/>
                </a:solidFill>
                <a:latin typeface="Ubuntu"/>
                <a:ea typeface="Ubuntu"/>
                <a:cs typeface="Ubuntu"/>
                <a:sym typeface="Ubuntu"/>
              </a:rPr>
              <a:t>Visualization and Export</a:t>
            </a:r>
            <a:endParaRPr sz="1600">
              <a:solidFill>
                <a:srgbClr val="007988"/>
              </a:solidFill>
            </a:endParaRPr>
          </a:p>
        </p:txBody>
      </p: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225" y="-5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/>
          <p:nvPr/>
        </p:nvSpPr>
        <p:spPr>
          <a:xfrm>
            <a:off x="8003200" y="512906"/>
            <a:ext cx="439500" cy="439500"/>
          </a:xfrm>
          <a:prstGeom prst="ellipse">
            <a:avLst/>
          </a:prstGeom>
          <a:noFill/>
          <a:ln cap="flat" cmpd="sng" w="1524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654650" y="417150"/>
            <a:ext cx="675000" cy="675000"/>
          </a:xfrm>
          <a:prstGeom prst="ellipse">
            <a:avLst/>
          </a:prstGeom>
          <a:noFill/>
          <a:ln cap="flat" cmpd="sng" w="228600">
            <a:solidFill>
              <a:srgbClr val="A2E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 rot="10800000">
            <a:off x="8275750" y="4472850"/>
            <a:ext cx="272100" cy="2721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 rot="10800000">
            <a:off x="8185057" y="4358954"/>
            <a:ext cx="168000" cy="168000"/>
          </a:xfrm>
          <a:prstGeom prst="ellipse">
            <a:avLst/>
          </a:prstGeom>
          <a:solidFill>
            <a:srgbClr val="A2E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1078588" y="4235963"/>
            <a:ext cx="141600" cy="141600"/>
          </a:xfrm>
          <a:prstGeom prst="ellipse">
            <a:avLst/>
          </a:prstGeom>
          <a:noFill/>
          <a:ln cap="flat" cmpd="sng" w="762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764100" y="4424326"/>
            <a:ext cx="272100" cy="272100"/>
          </a:xfrm>
          <a:prstGeom prst="ellipse">
            <a:avLst/>
          </a:prstGeom>
          <a:noFill/>
          <a:ln cap="flat" cmpd="sng" w="114300">
            <a:solidFill>
              <a:srgbClr val="FF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1596525" y="475925"/>
            <a:ext cx="595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>
                <a:latin typeface="Ubuntu"/>
                <a:ea typeface="Ubuntu"/>
                <a:cs typeface="Ubuntu"/>
                <a:sym typeface="Ubuntu"/>
              </a:rPr>
              <a:t>Social &amp; Energy Data</a:t>
            </a:r>
            <a:endParaRPr b="0" i="0" sz="3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832" y="2067313"/>
            <a:ext cx="1007825" cy="1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463" y="2067325"/>
            <a:ext cx="1038879" cy="10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7211" y="2067825"/>
            <a:ext cx="1038877" cy="1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7">
            <a:alphaModFix/>
          </a:blip>
          <a:srcRect b="23504" l="14284" r="13460" t="23498"/>
          <a:stretch/>
        </p:blipFill>
        <p:spPr>
          <a:xfrm>
            <a:off x="3233113" y="2067327"/>
            <a:ext cx="1107529" cy="10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9080" y="2067327"/>
            <a:ext cx="1007825" cy="10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10949" y="2067314"/>
            <a:ext cx="1007825" cy="10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-60050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Rent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Prices</a:t>
            </a:r>
            <a:endParaRPr sz="1500"/>
          </a:p>
        </p:txBody>
      </p:sp>
      <p:sp>
        <p:nvSpPr>
          <p:cNvPr id="267" name="Google Shape;267;p33"/>
          <p:cNvSpPr txBox="1"/>
          <p:nvPr/>
        </p:nvSpPr>
        <p:spPr>
          <a:xfrm>
            <a:off x="1387775" y="3152375"/>
            <a:ext cx="18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Income</a:t>
            </a:r>
            <a:endParaRPr sz="1500"/>
          </a:p>
        </p:txBody>
      </p:sp>
      <p:sp>
        <p:nvSpPr>
          <p:cNvPr id="268" name="Google Shape;268;p33"/>
          <p:cNvSpPr txBox="1"/>
          <p:nvPr/>
        </p:nvSpPr>
        <p:spPr>
          <a:xfrm>
            <a:off x="2869925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Geographical Proximity</a:t>
            </a:r>
            <a:endParaRPr sz="1500"/>
          </a:p>
        </p:txBody>
      </p:sp>
      <p:sp>
        <p:nvSpPr>
          <p:cNvPr id="269" name="Google Shape;269;p33"/>
          <p:cNvSpPr txBox="1"/>
          <p:nvPr/>
        </p:nvSpPr>
        <p:spPr>
          <a:xfrm>
            <a:off x="4397913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Electricity Consumption</a:t>
            </a:r>
            <a:endParaRPr sz="1500"/>
          </a:p>
        </p:txBody>
      </p:sp>
      <p:sp>
        <p:nvSpPr>
          <p:cNvPr id="270" name="Google Shape;270;p33"/>
          <p:cNvSpPr txBox="1"/>
          <p:nvPr/>
        </p:nvSpPr>
        <p:spPr>
          <a:xfrm>
            <a:off x="5876025" y="3152375"/>
            <a:ext cx="183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Energy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Production</a:t>
            </a:r>
            <a:endParaRPr sz="1500"/>
          </a:p>
        </p:txBody>
      </p:sp>
      <p:sp>
        <p:nvSpPr>
          <p:cNvPr id="271" name="Google Shape;271;p33"/>
          <p:cNvSpPr txBox="1"/>
          <p:nvPr/>
        </p:nvSpPr>
        <p:spPr>
          <a:xfrm>
            <a:off x="7352100" y="3152375"/>
            <a:ext cx="1833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Estimated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Solar Energy Production</a:t>
            </a:r>
            <a:endParaRPr sz="1500"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